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industrial_workshop_scene_a_dar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624">
              <a:alpha val="82000"/>
            </a:srgbClr>
          </a:solidFill>
          <a:ln w="12700">
            <a:solidFill>
              <a:srgbClr val="0B1624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4709160" cy="6858000"/>
          </a:xfrm>
          <a:prstGeom prst="rect">
            <a:avLst/>
          </a:prstGeom>
          <a:solidFill>
            <a:srgbClr val="0B1624">
              <a:alpha val="97000"/>
            </a:srgbClr>
          </a:solidFill>
          <a:ln w="12700">
            <a:solidFill>
              <a:srgbClr val="0B1624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0080" y="566928"/>
            <a:ext cx="3108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SULIWELD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640080" y="1060704"/>
            <a:ext cx="173736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1874520"/>
            <a:ext cx="38862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Svařování, potrubní celky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a průmyslové montáže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658368" y="3401568"/>
            <a:ext cx="3611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7DEE8"/>
                </a:solidFill>
              </a:rPr>
              <a:t>Spolehlivý partner pro nerezové a ocelové technologie v průmyslu.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640080" y="4617720"/>
            <a:ext cx="1737360" cy="347472"/>
          </a:xfrm>
          <a:prstGeom prst="roundRect">
            <a:avLst>
              <a:gd name="adj" fmla="val 18421"/>
            </a:avLst>
          </a:prstGeom>
          <a:solidFill>
            <a:srgbClr val="152638">
              <a:alpha val="95000"/>
            </a:srgbClr>
          </a:solidFill>
          <a:ln w="10160">
            <a:solidFill>
              <a:srgbClr val="2F4A64">
                <a:alpha val="7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4704588"/>
            <a:ext cx="14996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7DEE8"/>
                </a:solidFill>
              </a:rPr>
              <a:t>Most | dílna + montáže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2542032" y="4617720"/>
            <a:ext cx="1417320" cy="347472"/>
          </a:xfrm>
          <a:prstGeom prst="roundRect">
            <a:avLst>
              <a:gd name="adj" fmla="val 18421"/>
            </a:avLst>
          </a:prstGeom>
          <a:solidFill>
            <a:srgbClr val="152638">
              <a:alpha val="95000"/>
            </a:srgbClr>
          </a:solidFill>
          <a:ln w="10160">
            <a:solidFill>
              <a:srgbClr val="2F4A64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660904" y="4704588"/>
            <a:ext cx="11795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7DEE8"/>
                </a:solidFill>
              </a:rPr>
              <a:t>TIG / MAG / MMA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640080" y="5102352"/>
            <a:ext cx="2057400" cy="347472"/>
          </a:xfrm>
          <a:prstGeom prst="roundRect">
            <a:avLst>
              <a:gd name="adj" fmla="val 18421"/>
            </a:avLst>
          </a:prstGeom>
          <a:solidFill>
            <a:srgbClr val="152638">
              <a:alpha val="95000"/>
            </a:srgbClr>
          </a:solidFill>
          <a:ln w="10160">
            <a:solidFill>
              <a:srgbClr val="2F4A64">
                <a:alpha val="7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58952" y="5189220"/>
            <a:ext cx="181965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D7DEE8"/>
                </a:solidFill>
              </a:rPr>
              <a:t>Dokumentace zakázek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640080" y="6080760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AAB5C2"/>
                </a:solidFill>
              </a:rPr>
              <a:t>Firemní prezentace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industrial_workshop_scene_a_dar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624">
              <a:alpha val="87000"/>
            </a:srgbClr>
          </a:solidFill>
          <a:ln w="12700">
            <a:solidFill>
              <a:srgbClr val="0B1624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502920" y="502920"/>
            <a:ext cx="4800600" cy="5852160"/>
          </a:xfrm>
          <a:prstGeom prst="rect">
            <a:avLst/>
          </a:prstGeom>
          <a:solidFill>
            <a:srgbClr val="0B1624"/>
          </a:solidFill>
          <a:ln w="13970">
            <a:solidFill>
              <a:srgbClr val="1F334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941832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</a:rPr>
              <a:t>Kontakt</a:t>
            </a:r>
            <a:endParaRPr lang="en-US" sz="3100" dirty="0"/>
          </a:p>
        </p:txBody>
      </p:sp>
      <p:sp>
        <p:nvSpPr>
          <p:cNvPr id="6" name="Shape 3"/>
          <p:cNvSpPr/>
          <p:nvPr/>
        </p:nvSpPr>
        <p:spPr>
          <a:xfrm>
            <a:off x="868680" y="1508760"/>
            <a:ext cx="1417320" cy="0"/>
          </a:xfrm>
          <a:prstGeom prst="line">
            <a:avLst/>
          </a:prstGeom>
          <a:noFill/>
          <a:ln w="38100">
            <a:solidFill>
              <a:srgbClr val="F59E0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96112" y="2057400"/>
            <a:ext cx="3566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SULIWELD s.r.o.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96112" y="2542032"/>
            <a:ext cx="3200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7DEE8"/>
                </a:solidFill>
              </a:rPr>
              <a:t>Brněnská 1776/1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7DEE8"/>
                </a:solidFill>
              </a:rPr>
              <a:t>434 01 Most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D7DEE8"/>
                </a:solidFill>
              </a:rPr>
              <a:t>IČ: 19559640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96112" y="3703320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Josef Sulek</a:t>
            </a: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jednatel společnosti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96112" y="448056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59E0B"/>
                </a:solidFill>
              </a:rPr>
              <a:t>suli.j@centrum.cz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F59E0B"/>
                </a:solidFill>
              </a:rPr>
              <a:t>suliweld.cz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896112" y="553212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D7DEE8"/>
                </a:solidFill>
              </a:rPr>
              <a:t>Průmyslová výroba a montáže, kde musí výsledek držet v provozu.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57232" y="31089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SULIWELD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1183112" y="3383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7DEE8"/>
                </a:solidFill>
              </a:rPr>
              <a:t>s.r.o.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10442448" y="658368"/>
            <a:ext cx="1005840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47472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Kdo jsme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30352" y="87782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5C2"/>
                </a:solidFill>
              </a:rPr>
              <a:t>Praktický tým pro výrobu, montáž a servis technologií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1207008"/>
            <a:ext cx="1325880" cy="0"/>
          </a:xfrm>
          <a:prstGeom prst="line">
            <a:avLst/>
          </a:prstGeom>
          <a:noFill/>
          <a:ln w="27940">
            <a:solidFill>
              <a:srgbClr val="F59E0B"/>
            </a:solidFill>
            <a:prstDash val="solid"/>
          </a:ln>
        </p:spPr>
      </p:sp>
      <p:pic>
        <p:nvPicPr>
          <p:cNvPr id="8" name="Image 0" descr="/mnt/data/a_wide_interior_industrial_workshop_metal_fabric_batch_3.png">    </p:cNvPr>
          <p:cNvPicPr>
            <a:picLocks noChangeAspect="1"/>
          </p:cNvPicPr>
          <p:nvPr/>
        </p:nvPicPr>
        <p:blipFill>
          <a:blip r:embed="rId1"/>
          <a:srcRect l="21379" r="21379" t="0" b="0"/>
          <a:stretch/>
        </p:blipFill>
        <p:spPr>
          <a:xfrm>
            <a:off x="6217920" y="868680"/>
            <a:ext cx="5440680" cy="53492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217920" y="868680"/>
            <a:ext cx="5440680" cy="5349240"/>
          </a:xfrm>
          <a:prstGeom prst="rect">
            <a:avLst/>
          </a:prstGeom>
          <a:solidFill>
            <a:srgbClr val="000000">
              <a:alpha val="3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66928" y="1572768"/>
            <a:ext cx="49834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SULIWELD s.r.o. je česká firma z Mostu zaměřená na průmyslové zakázky, kde je potřeba rychlá výroba, technické řešení a zodpovědná montáž v provozu.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58368" y="2971800"/>
            <a:ext cx="4983480" cy="1243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D7DEE8"/>
                </a:solidFill>
              </a:rPr>
              <a:t>• svařování nerez / ocel, potrubní trasy a konstrukce
</a:t>
            </a:r>
            <a:pPr indent="0" marL="0">
              <a:buNone/>
            </a:pPr>
            <a:r>
              <a:rPr lang="en-US" sz="1420" dirty="0">
                <a:solidFill>
                  <a:srgbClr val="D7DEE8"/>
                </a:solidFill>
              </a:rPr>
              <a:t>• zámečnická výroba v dílně a montáže přímo v areálu zákazníka
</a:t>
            </a:r>
            <a:pPr indent="0" marL="0">
              <a:buNone/>
            </a:pPr>
            <a:r>
              <a:rPr lang="en-US" sz="1420" dirty="0">
                <a:solidFill>
                  <a:srgbClr val="D7DEE8"/>
                </a:solidFill>
              </a:rPr>
              <a:t>• práce pro vodárenské, chemické, potravinářské a energetické provozy</a:t>
            </a:r>
            <a:endParaRPr lang="en-US" sz="1420" dirty="0"/>
          </a:p>
        </p:txBody>
      </p:sp>
      <p:sp>
        <p:nvSpPr>
          <p:cNvPr id="12" name="Text 9"/>
          <p:cNvSpPr/>
          <p:nvPr/>
        </p:nvSpPr>
        <p:spPr>
          <a:xfrm>
            <a:off x="6583680" y="4864608"/>
            <a:ext cx="1051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9E0B"/>
                </a:solidFill>
              </a:rPr>
              <a:t>220 m²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6583680" y="5394960"/>
            <a:ext cx="1051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7DEE8"/>
                </a:solidFill>
              </a:rPr>
              <a:t>dílenské zázemí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8046720" y="4864608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9E0B"/>
                </a:solidFill>
              </a:rPr>
              <a:t>DN 50–1000</a:t>
            </a:r>
            <a:endParaRPr lang="en-US" sz="2400" dirty="0"/>
          </a:p>
        </p:txBody>
      </p:sp>
      <p:sp>
        <p:nvSpPr>
          <p:cNvPr id="15" name="Text 12"/>
          <p:cNvSpPr/>
          <p:nvPr/>
        </p:nvSpPr>
        <p:spPr>
          <a:xfrm>
            <a:off x="8046720" y="5394960"/>
            <a:ext cx="1280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7DEE8"/>
                </a:solidFill>
              </a:rPr>
              <a:t>běžné potrubní dimenze</a:t>
            </a:r>
            <a:endParaRPr lang="en-US" sz="950" dirty="0"/>
          </a:p>
        </p:txBody>
      </p:sp>
      <p:sp>
        <p:nvSpPr>
          <p:cNvPr id="16" name="Text 13"/>
          <p:cNvSpPr/>
          <p:nvPr/>
        </p:nvSpPr>
        <p:spPr>
          <a:xfrm>
            <a:off x="9710928" y="4864608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9E0B"/>
                </a:solidFill>
              </a:rPr>
              <a:t>36 měs.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9710928" y="539496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7DEE8"/>
                </a:solidFill>
              </a:rPr>
              <a:t>standardní záruka u konstrukcí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502920" y="6537960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AB5C2"/>
                </a:solidFill>
              </a:rPr>
              <a:t>SULIWELD s.r.o. | svařování, potrubí, konstrukce, průmyslové montáže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11155680" y="650138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AB5C2"/>
                </a:solidFill>
              </a:rPr>
              <a:t>02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57232" y="31089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SULIWELD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1183112" y="3383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7DEE8"/>
                </a:solidFill>
              </a:rPr>
              <a:t>s.r.o.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10442448" y="658368"/>
            <a:ext cx="1005840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47472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 pro zákazníky dodáváme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30352" y="87782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5C2"/>
                </a:solidFill>
              </a:rPr>
              <a:t>Od návrhu postupu po předání hotového díla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1207008"/>
            <a:ext cx="1325880" cy="0"/>
          </a:xfrm>
          <a:prstGeom prst="line">
            <a:avLst/>
          </a:prstGeom>
          <a:noFill/>
          <a:ln w="2794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160020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Potrubní celky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85800" y="2029968"/>
            <a:ext cx="22402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DEE8"/>
                </a:solidFill>
              </a:rPr>
              <a:t>Nerezové a ocelové potrubí, příruby, armatury, uložení, podpěry, montážní vložky.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611880" y="160020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Konstrukce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3611880" y="2029968"/>
            <a:ext cx="21945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DEE8"/>
                </a:solidFill>
              </a:rPr>
              <a:t>Plošiny, lávky, žebříky, zábradlí, konzole, pomocné ocelové konstrukce.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46520" y="160020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Montáže v provozu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446520" y="2029968"/>
            <a:ext cx="2331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DEE8"/>
                </a:solidFill>
              </a:rPr>
              <a:t>Demontáže, úpravy tras, odstávkové práce, zapojení technologie a účast při NDT.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326880" y="160020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Dokumentace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9326880" y="2029968"/>
            <a:ext cx="2148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DEE8"/>
                </a:solidFill>
              </a:rPr>
              <a:t>Atesty 3.1, záznamy svarů, WPS, předávací protokoly a podklady pro PTD.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85800" y="3429000"/>
            <a:ext cx="10744200" cy="0"/>
          </a:xfrm>
          <a:prstGeom prst="line">
            <a:avLst/>
          </a:prstGeom>
          <a:noFill/>
          <a:ln w="15240">
            <a:solidFill>
              <a:srgbClr val="34495E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14400" y="3886200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40050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624"/>
                </a:solidFill>
              </a:rPr>
              <a:t>1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11480" y="459028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Poptávka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3246120" y="3886200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246120" y="40050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624"/>
                </a:solidFill>
              </a:rPr>
              <a:t>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743200" y="459028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Technické řešení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577840" y="3886200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577840" y="40050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624"/>
                </a:solidFill>
              </a:rPr>
              <a:t>3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074920" y="459028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Výroba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7909560" y="3886200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909560" y="40050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624"/>
                </a:solidFill>
              </a:rPr>
              <a:t>4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7406640" y="459028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Montáž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10241280" y="3886200"/>
            <a:ext cx="502920" cy="502920"/>
          </a:xfrm>
          <a:prstGeom prst="ellipse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241280" y="4005072"/>
            <a:ext cx="502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B1624"/>
                </a:solidFill>
              </a:rPr>
              <a:t>5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9738360" y="4590288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Předání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02920" y="6537960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AB5C2"/>
                </a:solidFill>
              </a:rPr>
              <a:t>SULIWELD s.r.o. | svařování, potrubí, konstrukce, průmyslové montáže</a:t>
            </a:r>
            <a:endParaRPr lang="en-US" sz="750" dirty="0"/>
          </a:p>
        </p:txBody>
      </p:sp>
      <p:sp>
        <p:nvSpPr>
          <p:cNvPr id="33" name="Text 31"/>
          <p:cNvSpPr/>
          <p:nvPr/>
        </p:nvSpPr>
        <p:spPr>
          <a:xfrm>
            <a:off x="11155680" y="650138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AB5C2"/>
                </a:solidFill>
              </a:rPr>
              <a:t>03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57232" y="31089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SULIWELD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1183112" y="3383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7DEE8"/>
                </a:solidFill>
              </a:rPr>
              <a:t>s.r.o.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10442448" y="658368"/>
            <a:ext cx="1005840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47472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Potrubní systémy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30352" y="87782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5C2"/>
                </a:solidFill>
              </a:rPr>
              <a:t>Průmyslové trasy, armatury, podpěry a montážní celky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1207008"/>
            <a:ext cx="1325880" cy="0"/>
          </a:xfrm>
          <a:prstGeom prst="line">
            <a:avLst/>
          </a:prstGeom>
          <a:noFill/>
          <a:ln w="27940">
            <a:solidFill>
              <a:srgbClr val="F59E0B"/>
            </a:solidFill>
            <a:prstDash val="solid"/>
          </a:ln>
        </p:spPr>
      </p:sp>
      <p:pic>
        <p:nvPicPr>
          <p:cNvPr id="8" name="Image 0" descr="/mnt/data/wide_industrial_factory_plant_interior_with_a_comp_batch_2.png">    </p:cNvPr>
          <p:cNvPicPr>
            <a:picLocks noChangeAspect="1"/>
          </p:cNvPicPr>
          <p:nvPr/>
        </p:nvPicPr>
        <p:blipFill>
          <a:blip r:embed="rId1"/>
          <a:srcRect l="16768" r="16768" t="0" b="0"/>
          <a:stretch/>
        </p:blipFill>
        <p:spPr>
          <a:xfrm>
            <a:off x="502920" y="1353312"/>
            <a:ext cx="5669280" cy="48006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629400" y="1444752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Typické práce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6720840" y="1965960"/>
            <a:ext cx="4526280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D7DEE8"/>
                </a:solidFill>
              </a:rPr>
              <a:t>• výroba a montáž potrubí nerez / uhlíková ocel
</a:t>
            </a:r>
            <a:pPr indent="0" marL="0">
              <a:buNone/>
            </a:pPr>
            <a:r>
              <a:rPr lang="en-US" sz="1550" dirty="0">
                <a:solidFill>
                  <a:srgbClr val="D7DEE8"/>
                </a:solidFill>
              </a:rPr>
              <a:t>• přírubové spoje, klapky, zpětné klapky, průtokoměry
</a:t>
            </a:r>
            <a:pPr indent="0" marL="0">
              <a:buNone/>
            </a:pPr>
            <a:r>
              <a:rPr lang="en-US" sz="1550" dirty="0">
                <a:solidFill>
                  <a:srgbClr val="D7DEE8"/>
                </a:solidFill>
              </a:rPr>
              <a:t>• podpěry, pevné body, kluzná uložení a konzole
</a:t>
            </a:r>
            <a:pPr indent="0" marL="0">
              <a:buNone/>
            </a:pPr>
            <a:r>
              <a:rPr lang="en-US" sz="1550" dirty="0">
                <a:solidFill>
                  <a:srgbClr val="D7DEE8"/>
                </a:solidFill>
              </a:rPr>
              <a:t>• opravy a úpravy během odstávek provozu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6748272" y="498348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9E0B"/>
                </a:solidFill>
              </a:rPr>
              <a:t>PN16/PN40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6748272" y="5513832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7DEE8"/>
                </a:solidFill>
              </a:rPr>
              <a:t>běžné průmyslové požadavky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8485632" y="498348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9E0B"/>
                </a:solidFill>
              </a:rPr>
              <a:t>EN 13480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8485632" y="5513832"/>
            <a:ext cx="1417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7DEE8"/>
                </a:solidFill>
              </a:rPr>
              <a:t>orientace v požadavcích potrubí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10168128" y="4983480"/>
            <a:ext cx="1005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9E0B"/>
                </a:solidFill>
              </a:rPr>
              <a:t>NDT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10168128" y="5513832"/>
            <a:ext cx="1005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D7DEE8"/>
                </a:solidFill>
              </a:rPr>
              <a:t>účast při kontrolách svarů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AB5C2"/>
                </a:solidFill>
              </a:rPr>
              <a:t>SULIWELD s.r.o. | svařování, potrubí, konstrukce, průmyslové montáže</a:t>
            </a:r>
            <a:endParaRPr lang="en-US" sz="750" dirty="0"/>
          </a:p>
        </p:txBody>
      </p:sp>
      <p:sp>
        <p:nvSpPr>
          <p:cNvPr id="18" name="Text 15"/>
          <p:cNvSpPr/>
          <p:nvPr/>
        </p:nvSpPr>
        <p:spPr>
          <a:xfrm>
            <a:off x="11155680" y="650138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AB5C2"/>
                </a:solidFill>
              </a:rPr>
              <a:t>04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57232" y="31089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SULIWELD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1183112" y="3383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7DEE8"/>
                </a:solidFill>
              </a:rPr>
              <a:t>s.r.o.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10442448" y="658368"/>
            <a:ext cx="1005840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47472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Zámečnická výroba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30352" y="87782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5C2"/>
                </a:solidFill>
              </a:rPr>
              <a:t>Dílenské zázemí pro rychlou výrobu dílců, přípravků a konstrukcí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1207008"/>
            <a:ext cx="1325880" cy="0"/>
          </a:xfrm>
          <a:prstGeom prst="line">
            <a:avLst/>
          </a:prstGeom>
          <a:noFill/>
          <a:ln w="27940">
            <a:solidFill>
              <a:srgbClr val="F59E0B"/>
            </a:solidFill>
            <a:prstDash val="solid"/>
          </a:ln>
        </p:spPr>
      </p:sp>
      <p:pic>
        <p:nvPicPr>
          <p:cNvPr id="8" name="Image 0" descr="/mnt/data/a_wide_interior_industrial_workshop_metal_fabric_batch_3.png">    </p:cNvPr>
          <p:cNvPicPr>
            <a:picLocks noChangeAspect="1"/>
          </p:cNvPicPr>
          <p:nvPr/>
        </p:nvPicPr>
        <p:blipFill>
          <a:blip r:embed="rId1"/>
          <a:srcRect l="0" r="0" t="21681" b="21681"/>
          <a:stretch/>
        </p:blipFill>
        <p:spPr>
          <a:xfrm>
            <a:off x="0" y="1261872"/>
            <a:ext cx="12191695" cy="38862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0" y="1261872"/>
            <a:ext cx="12191695" cy="3886200"/>
          </a:xfrm>
          <a:prstGeom prst="rect">
            <a:avLst/>
          </a:prstGeom>
          <a:solidFill>
            <a:srgbClr val="0B1624">
              <a:alpha val="46000"/>
            </a:srgbClr>
          </a:solidFill>
          <a:ln w="12700">
            <a:solidFill>
              <a:srgbClr val="0B1624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187452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</a:rPr>
              <a:t>Vybavení dílny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685800" y="2606040"/>
            <a:ext cx="4297680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D7DEE8"/>
                </a:solidFill>
              </a:rPr>
              <a:t>• pásová pila, brusky, kompresor, generátor
</a:t>
            </a:r>
            <a:pPr indent="0" marL="0">
              <a:buNone/>
            </a:pPr>
            <a:r>
              <a:rPr lang="en-US" sz="1520" dirty="0">
                <a:solidFill>
                  <a:srgbClr val="D7DEE8"/>
                </a:solidFill>
              </a:rPr>
              <a:t>• TIG 141, MAG 135, MMA 111, autogen
</a:t>
            </a:r>
            <a:pPr indent="0" marL="0">
              <a:buNone/>
            </a:pPr>
            <a:r>
              <a:rPr lang="en-US" sz="1520" dirty="0">
                <a:solidFill>
                  <a:srgbClr val="D7DEE8"/>
                </a:solidFill>
              </a:rPr>
              <a:t>• příprava potrubních dílů a ocelových konstrukcí
</a:t>
            </a:r>
            <a:pPr indent="0" marL="0">
              <a:buNone/>
            </a:pPr>
            <a:r>
              <a:rPr lang="en-US" sz="1520" dirty="0">
                <a:solidFill>
                  <a:srgbClr val="D7DEE8"/>
                </a:solidFill>
              </a:rPr>
              <a:t>• formovací komory pro nerezové potrubí</a:t>
            </a:r>
            <a:endParaRPr lang="en-US" sz="1520" dirty="0"/>
          </a:p>
        </p:txBody>
      </p:sp>
      <p:sp>
        <p:nvSpPr>
          <p:cNvPr id="12" name="Text 9"/>
          <p:cNvSpPr/>
          <p:nvPr/>
        </p:nvSpPr>
        <p:spPr>
          <a:xfrm>
            <a:off x="5623560" y="2121408"/>
            <a:ext cx="530352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Výhoda pro zákazníka: většina dílů vzniká u nás v dílně, montáž na stavbě je pak kratší, čistší a lépe řízená.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502920" y="6537960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AB5C2"/>
                </a:solidFill>
              </a:rPr>
              <a:t>SULIWELD s.r.o. | svařování, potrubí, konstrukce, průmyslové montáže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11155680" y="650138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AB5C2"/>
                </a:solidFill>
              </a:rPr>
              <a:t>05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57232" y="31089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SULIWELD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1183112" y="3383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7DEE8"/>
                </a:solidFill>
              </a:rPr>
              <a:t>s.r.o.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10442448" y="658368"/>
            <a:ext cx="1005840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47472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Montáže v provozu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30352" y="87782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5C2"/>
                </a:solidFill>
              </a:rPr>
              <a:t>Bezpečně, s ohledem na odstávky a provozní omezení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1207008"/>
            <a:ext cx="1325880" cy="0"/>
          </a:xfrm>
          <a:prstGeom prst="line">
            <a:avLst/>
          </a:prstGeom>
          <a:noFill/>
          <a:ln w="27940">
            <a:solidFill>
              <a:srgbClr val="F59E0B"/>
            </a:solidFill>
            <a:prstDash val="solid"/>
          </a:ln>
        </p:spPr>
      </p:sp>
      <p:pic>
        <p:nvPicPr>
          <p:cNvPr id="8" name="Image 0" descr="/mnt/data/a_wide_eye_level_outdoor_view_of_a_modern_industr_batch_4.png">    </p:cNvPr>
          <p:cNvPicPr>
            <a:picLocks noChangeAspect="1"/>
          </p:cNvPicPr>
          <p:nvPr/>
        </p:nvPicPr>
        <p:blipFill>
          <a:blip r:embed="rId1"/>
          <a:srcRect l="18434" r="18434" t="0" b="0"/>
          <a:stretch/>
        </p:blipFill>
        <p:spPr>
          <a:xfrm>
            <a:off x="5760720" y="1143000"/>
            <a:ext cx="5897880" cy="52578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" y="160020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Na stavbě řešíme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777240" y="2103120"/>
            <a:ext cx="4572000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D7DEE8"/>
                </a:solidFill>
              </a:rPr>
              <a:t>• koordinaci s provozem, jeřáby, lešením a požárním dohledem
</a:t>
            </a:r>
            <a:pPr indent="0" marL="0">
              <a:buNone/>
            </a:pPr>
            <a:r>
              <a:rPr lang="en-US" sz="1550" dirty="0">
                <a:solidFill>
                  <a:srgbClr val="D7DEE8"/>
                </a:solidFill>
              </a:rPr>
              <a:t>• montáž potrubí a konstrukcí v omezeném prostoru
</a:t>
            </a:r>
            <a:pPr indent="0" marL="0">
              <a:buNone/>
            </a:pPr>
            <a:r>
              <a:rPr lang="en-US" sz="1550" dirty="0">
                <a:solidFill>
                  <a:srgbClr val="D7DEE8"/>
                </a:solidFill>
              </a:rPr>
              <a:t>• demontáže starých částí a napojení nových celků
</a:t>
            </a:r>
            <a:pPr indent="0" marL="0">
              <a:buNone/>
            </a:pPr>
            <a:r>
              <a:rPr lang="en-US" sz="1550" dirty="0">
                <a:solidFill>
                  <a:srgbClr val="D7DEE8"/>
                </a:solidFill>
              </a:rPr>
              <a:t>• předávací dokumentaci, fotodokumentaci a soupis prací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640080" y="480060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59E0B"/>
                </a:solidFill>
              </a:rPr>
              <a:t>Silné stránky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40080" y="5193792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</a:rPr>
              <a:t>rychlá reakce • technické myšlení • zkušenost z chemie, vody a energetiky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502920" y="6537960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AB5C2"/>
                </a:solidFill>
              </a:rPr>
              <a:t>SULIWELD s.r.o. | svařování, potrubí, konstrukce, průmyslové montáže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11155680" y="650138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AB5C2"/>
                </a:solidFill>
              </a:rPr>
              <a:t>06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57232" y="31089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SULIWELD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1183112" y="3383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7DEE8"/>
                </a:solidFill>
              </a:rPr>
              <a:t>s.r.o.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10442448" y="658368"/>
            <a:ext cx="1005840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47472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Kvalita, bezpečnost a doklady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30352" y="87782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5C2"/>
                </a:solidFill>
              </a:rPr>
              <a:t>Zakázka nekončí montáží. Důležité je i předání dokumentů.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1207008"/>
            <a:ext cx="1325880" cy="0"/>
          </a:xfrm>
          <a:prstGeom prst="line">
            <a:avLst/>
          </a:prstGeom>
          <a:noFill/>
          <a:ln w="2794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3232" y="160020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Doklady k předání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22960" y="2084832"/>
            <a:ext cx="4846320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D7DEE8"/>
                </a:solidFill>
              </a:rPr>
              <a:t>• atestace materiálu 3.1 a přídavných materiálů
</a:t>
            </a:r>
            <a:pPr indent="0" marL="0">
              <a:buNone/>
            </a:pPr>
            <a:r>
              <a:rPr lang="en-US" sz="1450" dirty="0">
                <a:solidFill>
                  <a:srgbClr val="D7DEE8"/>
                </a:solidFill>
              </a:rPr>
              <a:t>• záznamy svarů, značení svarů, podklady pro VT / NDT
</a:t>
            </a:r>
            <a:pPr indent="0" marL="0">
              <a:buNone/>
            </a:pPr>
            <a:r>
              <a:rPr lang="en-US" sz="1450" dirty="0">
                <a:solidFill>
                  <a:srgbClr val="D7DEE8"/>
                </a:solidFill>
              </a:rPr>
              <a:t>• WPS dle požadavků zakázky, WPQR řešeno průběžně
</a:t>
            </a:r>
            <a:pPr indent="0" marL="0">
              <a:buNone/>
            </a:pPr>
            <a:r>
              <a:rPr lang="en-US" sz="1450" dirty="0">
                <a:solidFill>
                  <a:srgbClr val="D7DEE8"/>
                </a:solidFill>
              </a:rPr>
              <a:t>• technické listy nátěrů, prohlášení a předávací protokoly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6492240" y="160020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Pracovní přístup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601968" y="2084832"/>
            <a:ext cx="4709160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D7DEE8"/>
                </a:solidFill>
              </a:rPr>
              <a:t>• bezpečnost práce v areálech zákazníků
</a:t>
            </a:r>
            <a:pPr indent="0" marL="0">
              <a:buNone/>
            </a:pPr>
            <a:r>
              <a:rPr lang="en-US" sz="1450" dirty="0">
                <a:solidFill>
                  <a:srgbClr val="D7DEE8"/>
                </a:solidFill>
              </a:rPr>
              <a:t>• čistá komunikace nad rozsahem a vícepracemi
</a:t>
            </a:r>
            <a:pPr indent="0" marL="0">
              <a:buNone/>
            </a:pPr>
            <a:r>
              <a:rPr lang="en-US" sz="1450" dirty="0">
                <a:solidFill>
                  <a:srgbClr val="D7DEE8"/>
                </a:solidFill>
              </a:rPr>
              <a:t>• důraz na funkční řešení, ne jen „odpracované hodiny“
</a:t>
            </a:r>
            <a:pPr indent="0" marL="0">
              <a:buNone/>
            </a:pPr>
            <a:r>
              <a:rPr lang="en-US" sz="1450" dirty="0">
                <a:solidFill>
                  <a:srgbClr val="D7DEE8"/>
                </a:solidFill>
              </a:rPr>
              <a:t>• fotodokumentace a dohledatelnost dodávek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989320" y="1508760"/>
            <a:ext cx="0" cy="4160520"/>
          </a:xfrm>
          <a:prstGeom prst="line">
            <a:avLst/>
          </a:prstGeom>
          <a:noFill/>
          <a:ln w="13970">
            <a:solidFill>
              <a:srgbClr val="34495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6537960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AB5C2"/>
                </a:solidFill>
              </a:rPr>
              <a:t>SULIWELD s.r.o. | svařování, potrubí, konstrukce, průmyslové montáže</a:t>
            </a:r>
            <a:endParaRPr lang="en-US" sz="750" dirty="0"/>
          </a:p>
        </p:txBody>
      </p:sp>
      <p:sp>
        <p:nvSpPr>
          <p:cNvPr id="14" name="Text 12"/>
          <p:cNvSpPr/>
          <p:nvPr/>
        </p:nvSpPr>
        <p:spPr>
          <a:xfrm>
            <a:off x="11155680" y="650138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AB5C2"/>
                </a:solidFill>
              </a:rPr>
              <a:t>07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57232" y="31089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SULIWELD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1183112" y="3383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7DEE8"/>
                </a:solidFill>
              </a:rPr>
              <a:t>s.r.o.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10442448" y="658368"/>
            <a:ext cx="1005840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47472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Vybrané zkušenosti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30352" y="87782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5C2"/>
                </a:solidFill>
              </a:rPr>
              <a:t>Ukázka typů projektů, které SULIWELD řeší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1207008"/>
            <a:ext cx="1325880" cy="0"/>
          </a:xfrm>
          <a:prstGeom prst="line">
            <a:avLst/>
          </a:prstGeom>
          <a:noFill/>
          <a:ln w="2794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1508760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Vodárenské a ČOV technologie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685800" y="1947672"/>
            <a:ext cx="3246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DEE8"/>
                </a:solidFill>
              </a:rPr>
              <a:t>potrubí nerez, MBR linky, čerpadla, uložení, lávky a žebříky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343400" y="150876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Průmyslové areály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343400" y="1947672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DEE8"/>
                </a:solidFill>
              </a:rPr>
              <a:t>demontáže mostů, plošiny, zábradlí, potrubní úpravy, jeřáby a odstávky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909560" y="150876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Chemie a energetika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7909560" y="1947672"/>
            <a:ext cx="3154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DEE8"/>
                </a:solidFill>
              </a:rPr>
              <a:t>nerezové trasy, chladicí voda, pomocné konstrukce, armatury a podpěry</a:t>
            </a:r>
            <a:endParaRPr lang="en-US" sz="1300" dirty="0"/>
          </a:p>
        </p:txBody>
      </p:sp>
      <p:pic>
        <p:nvPicPr>
          <p:cNvPr id="14" name="Image 0" descr="/mnt/data/wide_industrial_factory_plant_interior_with_a_comp_batch_2.png">    </p:cNvPr>
          <p:cNvPicPr>
            <a:picLocks noChangeAspect="1"/>
          </p:cNvPicPr>
          <p:nvPr/>
        </p:nvPicPr>
        <p:blipFill>
          <a:blip r:embed="rId1"/>
          <a:srcRect l="9800" r="9800" t="0" b="0"/>
          <a:stretch/>
        </p:blipFill>
        <p:spPr>
          <a:xfrm>
            <a:off x="685800" y="2971800"/>
            <a:ext cx="3200400" cy="2240280"/>
          </a:xfrm>
          <a:prstGeom prst="rect">
            <a:avLst/>
          </a:prstGeom>
        </p:spPr>
      </p:pic>
      <p:pic>
        <p:nvPicPr>
          <p:cNvPr id="15" name="Image 1" descr="/mnt/data/a_wide_eye_level_outdoor_view_of_a_modern_industr_batch_4.png">    </p:cNvPr>
          <p:cNvPicPr>
            <a:picLocks noChangeAspect="1"/>
          </p:cNvPicPr>
          <p:nvPr/>
        </p:nvPicPr>
        <p:blipFill>
          <a:blip r:embed="rId2"/>
          <a:srcRect l="9800" r="9800" t="0" b="0"/>
          <a:stretch/>
        </p:blipFill>
        <p:spPr>
          <a:xfrm>
            <a:off x="4343400" y="2971800"/>
            <a:ext cx="3200400" cy="2240280"/>
          </a:xfrm>
          <a:prstGeom prst="rect">
            <a:avLst/>
          </a:prstGeom>
        </p:spPr>
      </p:pic>
      <p:pic>
        <p:nvPicPr>
          <p:cNvPr id="16" name="Image 2" descr="/mnt/data/a_wide_cinematic_industrial_workshop_scene_a_dar_batch_1.png">    </p:cNvPr>
          <p:cNvPicPr>
            <a:picLocks noChangeAspect="1"/>
          </p:cNvPicPr>
          <p:nvPr/>
        </p:nvPicPr>
        <p:blipFill>
          <a:blip r:embed="rId3"/>
          <a:srcRect l="9800" r="9800" t="0" b="0"/>
          <a:stretch/>
        </p:blipFill>
        <p:spPr>
          <a:xfrm>
            <a:off x="7909560" y="2971800"/>
            <a:ext cx="3200400" cy="22402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02920" y="6537960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AB5C2"/>
                </a:solidFill>
              </a:rPr>
              <a:t>SULIWELD s.r.o. | svařování, potrubí, konstrukce, průmyslové montáže</a:t>
            </a:r>
            <a:endParaRPr lang="en-US" sz="750" dirty="0"/>
          </a:p>
        </p:txBody>
      </p:sp>
      <p:sp>
        <p:nvSpPr>
          <p:cNvPr id="18" name="Text 13"/>
          <p:cNvSpPr/>
          <p:nvPr/>
        </p:nvSpPr>
        <p:spPr>
          <a:xfrm>
            <a:off x="11155680" y="650138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AB5C2"/>
                </a:solidFill>
              </a:rPr>
              <a:t>08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6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857232" y="31089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SULIWELD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11183112" y="338328"/>
            <a:ext cx="3840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D7DEE8"/>
                </a:solidFill>
              </a:rPr>
              <a:t>s.r.o.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10442448" y="658368"/>
            <a:ext cx="1005840" cy="0"/>
          </a:xfrm>
          <a:prstGeom prst="line">
            <a:avLst/>
          </a:prstGeom>
          <a:noFill/>
          <a:ln w="25400">
            <a:solidFill>
              <a:srgbClr val="F59E0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347472"/>
            <a:ext cx="5715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Jak spolupráce probíhá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530352" y="877824"/>
            <a:ext cx="5669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AB5C2"/>
                </a:solidFill>
              </a:rPr>
              <a:t>Jasný rozsah, realistický termín a kontrola vícenákladů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02920" y="1207008"/>
            <a:ext cx="1325880" cy="0"/>
          </a:xfrm>
          <a:prstGeom prst="line">
            <a:avLst/>
          </a:prstGeom>
          <a:noFill/>
          <a:ln w="27940">
            <a:solidFill>
              <a:srgbClr val="F59E0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16276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9E0B"/>
                </a:solidFill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188720" y="1673352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Zadání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22376" y="2176272"/>
            <a:ext cx="2011680" cy="0"/>
          </a:xfrm>
          <a:prstGeom prst="line">
            <a:avLst/>
          </a:prstGeom>
          <a:noFill/>
          <a:ln w="13970">
            <a:solidFill>
              <a:srgbClr val="34495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04088" y="2432304"/>
            <a:ext cx="2148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D7DEE8"/>
                </a:solidFill>
              </a:rPr>
              <a:t>výkresy, foto, obhlídka, technické požadavky</a:t>
            </a:r>
            <a:endParaRPr lang="en-US" sz="1220" dirty="0"/>
          </a:p>
        </p:txBody>
      </p:sp>
      <p:sp>
        <p:nvSpPr>
          <p:cNvPr id="12" name="Text 10"/>
          <p:cNvSpPr/>
          <p:nvPr/>
        </p:nvSpPr>
        <p:spPr>
          <a:xfrm>
            <a:off x="3474720" y="16276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9E0B"/>
                </a:solidFill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3977640" y="1673352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Nabídka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3511296" y="2176272"/>
            <a:ext cx="2011680" cy="0"/>
          </a:xfrm>
          <a:prstGeom prst="line">
            <a:avLst/>
          </a:prstGeom>
          <a:noFill/>
          <a:ln w="13970">
            <a:solidFill>
              <a:srgbClr val="34495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93008" y="2432304"/>
            <a:ext cx="2148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D7DEE8"/>
                </a:solidFill>
              </a:rPr>
              <a:t>rozsah, cena, termín, předpoklady a výluky</a:t>
            </a:r>
            <a:endParaRPr lang="en-US" sz="1220" dirty="0"/>
          </a:p>
        </p:txBody>
      </p:sp>
      <p:sp>
        <p:nvSpPr>
          <p:cNvPr id="16" name="Text 14"/>
          <p:cNvSpPr/>
          <p:nvPr/>
        </p:nvSpPr>
        <p:spPr>
          <a:xfrm>
            <a:off x="6263640" y="16276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9E0B"/>
                </a:solidFill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6766560" y="1673352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Realizace</a:t>
            </a:r>
            <a:endParaRPr lang="en-US" sz="1700" dirty="0"/>
          </a:p>
        </p:txBody>
      </p:sp>
      <p:sp>
        <p:nvSpPr>
          <p:cNvPr id="18" name="Shape 16"/>
          <p:cNvSpPr/>
          <p:nvPr/>
        </p:nvSpPr>
        <p:spPr>
          <a:xfrm>
            <a:off x="6300216" y="2176272"/>
            <a:ext cx="2011680" cy="0"/>
          </a:xfrm>
          <a:prstGeom prst="line">
            <a:avLst/>
          </a:prstGeom>
          <a:noFill/>
          <a:ln w="13970">
            <a:solidFill>
              <a:srgbClr val="34495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81928" y="2432304"/>
            <a:ext cx="2148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D7DEE8"/>
                </a:solidFill>
              </a:rPr>
              <a:t>výroba, montáž, koordinace profesí</a:t>
            </a:r>
            <a:endParaRPr lang="en-US" sz="1220" dirty="0"/>
          </a:p>
        </p:txBody>
      </p:sp>
      <p:sp>
        <p:nvSpPr>
          <p:cNvPr id="20" name="Text 18"/>
          <p:cNvSpPr/>
          <p:nvPr/>
        </p:nvSpPr>
        <p:spPr>
          <a:xfrm>
            <a:off x="9052560" y="16276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59E0B"/>
                </a:solidFill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9555480" y="1673352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Předání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9089136" y="2176272"/>
            <a:ext cx="2011680" cy="0"/>
          </a:xfrm>
          <a:prstGeom prst="line">
            <a:avLst/>
          </a:prstGeom>
          <a:noFill/>
          <a:ln w="13970">
            <a:solidFill>
              <a:srgbClr val="34495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070848" y="2432304"/>
            <a:ext cx="21488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D7DEE8"/>
                </a:solidFill>
              </a:rPr>
              <a:t>soupis prací, doklady, protokol, fakturace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1097280" y="4645152"/>
            <a:ext cx="97840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Pro rychlou nabídku stačí poslat: výkres / skicu, fotky místa, materiál, požadovaný termín, režim prací a požadavky na doklady.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502920" y="6537960"/>
            <a:ext cx="6583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AAB5C2"/>
                </a:solidFill>
              </a:rPr>
              <a:t>SULIWELD s.r.o. | svařování, potrubí, konstrukce, průmyslové montáže</a:t>
            </a:r>
            <a:endParaRPr lang="en-US" sz="750" dirty="0"/>
          </a:p>
        </p:txBody>
      </p:sp>
      <p:sp>
        <p:nvSpPr>
          <p:cNvPr id="26" name="Text 24"/>
          <p:cNvSpPr/>
          <p:nvPr/>
        </p:nvSpPr>
        <p:spPr>
          <a:xfrm>
            <a:off x="11155680" y="6501384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AAB5C2"/>
                </a:solidFill>
              </a:rPr>
              <a:t>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SULIWELD s.r.o.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SULIWELD s.r.o. - firemní prezentace</dc:title>
  <dc:subject>Firemní prezentace SULIWELD s.r.o.</dc:subject>
  <dc:creator>SULIWELD s.r.o.</dc:creator>
  <cp:lastModifiedBy>SULIWELD s.r.o.</cp:lastModifiedBy>
  <cp:revision>1</cp:revision>
  <dcterms:created xsi:type="dcterms:W3CDTF">2026-06-07T12:10:42Z</dcterms:created>
  <dcterms:modified xsi:type="dcterms:W3CDTF">2026-06-07T12:10:42Z</dcterms:modified>
</cp:coreProperties>
</file>